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6"/>
  </p:notesMasterIdLst>
  <p:sldIdLst>
    <p:sldId id="287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304" r:id="rId10"/>
    <p:sldId id="305" r:id="rId11"/>
    <p:sldId id="295" r:id="rId12"/>
    <p:sldId id="306" r:id="rId13"/>
    <p:sldId id="307" r:id="rId14"/>
    <p:sldId id="296" r:id="rId15"/>
    <p:sldId id="308" r:id="rId16"/>
    <p:sldId id="297" r:id="rId17"/>
    <p:sldId id="309" r:id="rId18"/>
    <p:sldId id="298" r:id="rId19"/>
    <p:sldId id="299" r:id="rId20"/>
    <p:sldId id="300" r:id="rId21"/>
    <p:sldId id="301" r:id="rId22"/>
    <p:sldId id="302" r:id="rId23"/>
    <p:sldId id="303" r:id="rId24"/>
    <p:sldId id="310" r:id="rId25"/>
  </p:sldIdLst>
  <p:sldSz cx="9144000" cy="6858000" type="screen4x3"/>
  <p:notesSz cx="6858000" cy="9144000"/>
  <p:defaultTextStyle>
    <a:defPPr>
      <a:defRPr lang="en-N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8080"/>
    <a:srgbClr val="969696"/>
    <a:srgbClr val="99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7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C248392-1FBA-4C26-85F6-FCB2A3905F16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692150"/>
            <a:ext cx="7210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594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44675"/>
            <a:ext cx="82296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59410" name="Rectangle 18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rgbClr val="3A3C3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B0C12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pic>
        <p:nvPicPr>
          <p:cNvPr id="59414" name="Picture 22" descr="Cognition Hybrid RGB - print read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0713"/>
            <a:ext cx="1441450" cy="641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7" name="Picture 9" descr="Cognition Hybrid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22263" y="5876925"/>
            <a:ext cx="84978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NZ" sz="2600" b="1" dirty="0" smtClean="0">
                <a:latin typeface="Tahoma" charset="0"/>
              </a:rPr>
              <a:t>Examination design</a:t>
            </a:r>
            <a:endParaRPr lang="en-NZ" sz="2600" b="1" dirty="0"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4348" y="2928934"/>
          <a:ext cx="6400826" cy="2910856"/>
        </p:xfrm>
        <a:graphic>
          <a:graphicData uri="http://schemas.openxmlformats.org/drawingml/2006/table">
            <a:tbl>
              <a:tblPr/>
              <a:tblGrid>
                <a:gridCol w="272376"/>
                <a:gridCol w="6128450"/>
              </a:tblGrid>
              <a:tr h="72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a.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travels as fast as radiation of long wavelengths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.</a:t>
                      </a:r>
                      <a:r>
                        <a:rPr lang="ar-SA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travels slower than radiation of long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wavelengths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travels faster than radiation of long wavelengths.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can travel both faster and slower than radiation of long wavelengths.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2428868"/>
            <a:ext cx="65854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a vacuum, electromagnetic radiation of short wavelengths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00034" y="1357298"/>
            <a:ext cx="8347157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Identify the choice that best completes the statement or answers the question. 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u="sng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marks)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limitations of short answer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good for testing a student’s knowledge of factual material, guessing is reduced.</a:t>
            </a:r>
          </a:p>
          <a:p>
            <a:r>
              <a:rPr lang="en-US" dirty="0" smtClean="0"/>
              <a:t>Reasonably easy to write and mark.</a:t>
            </a:r>
          </a:p>
          <a:p>
            <a:r>
              <a:rPr lang="en-US" dirty="0" smtClean="0"/>
              <a:t>But: the teacher should anticipate or be prepared to accept unexpected answers which are correct.</a:t>
            </a:r>
          </a:p>
          <a:p>
            <a:r>
              <a:rPr lang="en-US" dirty="0" smtClean="0"/>
              <a:t>They must be well designed if they are to assess high-level skills such as analysis and problem solving.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643042" y="785794"/>
            <a:ext cx="768030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Question 3 short answer questions .                </a:t>
            </a:r>
            <a:r>
              <a:rPr lang="en-AU" sz="2000" dirty="0" smtClean="0">
                <a:latin typeface="Comic Sans MS" pitchFamily="66" charset="0"/>
                <a:ea typeface="Times New Roman" pitchFamily="18" charset="0"/>
              </a:rPr>
              <a:t>____</a:t>
            </a: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marks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379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785926"/>
            <a:ext cx="3827748" cy="2286016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85720" y="1857364"/>
            <a:ext cx="435771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 -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In the shape beside which presents a character of cross leaf structure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In which part photosynthesis does occur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……… …  and it is called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aseline="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……………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214282" y="4786322"/>
            <a:ext cx="842968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 - Explain why photosynthesis is more concentrated in this part of the leaf?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………………………………………….…………………………………………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928630" y="714356"/>
            <a:ext cx="821537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</a:tabLst>
            </a:pP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Put (true) or (false ) in the flowing sentences  (</a:t>
            </a:r>
            <a:r>
              <a:rPr kumimoji="0" lang="en-US" sz="2000" b="1" i="0" u="sng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marks)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1-The dark lines in a double-slit interference pattern are due to constructive  interference   (      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14282" y="2143116"/>
            <a:ext cx="778674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Answer the following questions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1-If a light ray strikes a flat mirror at an angle of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481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786058"/>
            <a:ext cx="381002" cy="285752"/>
          </a:xfrm>
          <a:prstGeom prst="rect">
            <a:avLst/>
          </a:prstGeom>
          <a:noFill/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85720" y="3000372"/>
            <a:ext cx="88582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above the mirror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surface, what is the angle of reflection in relation to the normal?                       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( 3marks)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71538" y="4500570"/>
          <a:ext cx="5623560" cy="1219200"/>
        </p:xfrm>
        <a:graphic>
          <a:graphicData uri="http://schemas.openxmlformats.org/drawingml/2006/table">
            <a:tbl>
              <a:tblPr/>
              <a:tblGrid>
                <a:gridCol w="1874520"/>
                <a:gridCol w="1874520"/>
                <a:gridCol w="187452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</a:rPr>
                        <a:t>Point of </a:t>
                      </a: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comparison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State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Acidity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en-US" sz="2000" b="1" baseline="-25000" dirty="0" smtClean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en-US" sz="2000" b="1" baseline="-250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000" b="1">
                          <a:latin typeface="Times New Roman"/>
                          <a:ea typeface="Times New Roman"/>
                        </a:rPr>
                        <a:t>S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85720" y="4000504"/>
            <a:ext cx="51435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D-Fill in the following table:(Two marks)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4820" grpId="0"/>
      <p:bldP spid="348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7210425" cy="1027113"/>
          </a:xfrm>
        </p:spPr>
        <p:txBody>
          <a:bodyPr/>
          <a:lstStyle/>
          <a:p>
            <a:r>
              <a:rPr lang="en-US" dirty="0" smtClean="0"/>
              <a:t>Problem-solving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105275"/>
          </a:xfrm>
        </p:spPr>
        <p:txBody>
          <a:bodyPr/>
          <a:lstStyle/>
          <a:p>
            <a:r>
              <a:rPr lang="en-US" dirty="0" smtClean="0"/>
              <a:t>Usually a context is given and a series of questions is asked on the information given, often in order of increasing complexity.</a:t>
            </a:r>
          </a:p>
          <a:p>
            <a:r>
              <a:rPr lang="en-US" b="1" dirty="0" smtClean="0"/>
              <a:t>Advantages:</a:t>
            </a:r>
            <a:r>
              <a:rPr lang="en-US" dirty="0" smtClean="0"/>
              <a:t> can be used to assess  a variety of skills, particularly higher level abilities.</a:t>
            </a:r>
          </a:p>
          <a:p>
            <a:r>
              <a:rPr lang="en-US" dirty="0" smtClean="0"/>
              <a:t>Are an efficient use of exam time</a:t>
            </a:r>
          </a:p>
          <a:p>
            <a:r>
              <a:rPr lang="en-US" b="1" dirty="0" smtClean="0"/>
              <a:t>Limitations: </a:t>
            </a:r>
            <a:r>
              <a:rPr lang="en-US" dirty="0" smtClean="0"/>
              <a:t>They require careful wording and resources may need to be provided, which require preparation.</a:t>
            </a:r>
          </a:p>
          <a:p>
            <a:r>
              <a:rPr lang="en-US" dirty="0" smtClean="0"/>
              <a:t>They may be difficult to mark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642918"/>
            <a:ext cx="914399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QUESTION ONE:  TANDEM SKYDIVING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Ali wins a competition for a Tandem Skydive.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The plane flies to a height of 5 000 m above sea level.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Ali is strapped to his jumpmaster.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Ali and the jumpmaster have a combined mass of 150 kg.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(a)	Using the equation  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gravity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= mg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find the combined weight of Ali 	and the jumpmaster.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Weight  =  	__________  N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(b)	Calculate the amount of gravitational potential energy Ali and the 	jumpmaster have just before they jump out of the plane at 5 000 m.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Gravitational Potential Energy  =  _______________ J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lang="en-US" sz="2000" dirty="0" smtClean="0">
                <a:latin typeface="Arial" pitchFamily="34" charset="0"/>
                <a:ea typeface="Times New Roman" pitchFamily="18" charset="0"/>
              </a:rPr>
              <a:t>	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Open response questions (essays or paragraphs)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Advantages:</a:t>
            </a:r>
            <a:r>
              <a:rPr lang="en-US" dirty="0" smtClean="0"/>
              <a:t> considerable coverage of course objectives can be achieved</a:t>
            </a:r>
          </a:p>
          <a:p>
            <a:r>
              <a:rPr lang="en-US" dirty="0" smtClean="0"/>
              <a:t>Can be structured to assist students with the organisation of their answers</a:t>
            </a:r>
          </a:p>
          <a:p>
            <a:r>
              <a:rPr lang="en-US" dirty="0" smtClean="0"/>
              <a:t>Diagrams are often an appropriate alternative to prose</a:t>
            </a:r>
          </a:p>
          <a:p>
            <a:r>
              <a:rPr lang="en-US" b="1" dirty="0" smtClean="0"/>
              <a:t>Limitations:</a:t>
            </a:r>
            <a:r>
              <a:rPr lang="en-US" dirty="0" smtClean="0"/>
              <a:t> students may be limited by poor literacy</a:t>
            </a:r>
          </a:p>
          <a:p>
            <a:r>
              <a:rPr lang="en-US" dirty="0" smtClean="0"/>
              <a:t>They may be difficult to mark consistently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4282" y="2857496"/>
            <a:ext cx="87154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Question two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Answer the following question(5marks)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1-Using the concepts of reflection and refraction, explain how a</a:t>
            </a:r>
            <a:r>
              <a:rPr lang="en-US" sz="2000" dirty="0" smtClean="0">
                <a:latin typeface="Arial" pitchFamily="34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rainbow is formed from tiny water droplets in the sky. Include a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diagram to explain your answer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214282" y="1785926"/>
            <a:ext cx="85926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B-Explain the presence of two series of salts of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sulphur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?(Two marks)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85720" y="4500570"/>
            <a:ext cx="885828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d)	Many disease-causing bacteria have become resistant to antibiotics.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Discuss 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how the use of antibiotics has made this problem worse, and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(ii) what can be done to reduce the problem. </a:t>
            </a:r>
            <a:endParaRPr kumimoji="0" lang="en-A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en-A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en-A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368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7210425" cy="1027113"/>
          </a:xfrm>
        </p:spPr>
        <p:txBody>
          <a:bodyPr/>
          <a:lstStyle/>
          <a:p>
            <a:r>
              <a:rPr lang="en-US" dirty="0" smtClean="0"/>
              <a:t>Writing examination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105275"/>
          </a:xfrm>
        </p:spPr>
        <p:txBody>
          <a:bodyPr/>
          <a:lstStyle/>
          <a:p>
            <a:r>
              <a:rPr lang="en-US" dirty="0" smtClean="0"/>
              <a:t>Examination questions should have the following characteristics:</a:t>
            </a:r>
          </a:p>
          <a:p>
            <a:r>
              <a:rPr lang="en-US" dirty="0" smtClean="0"/>
              <a:t>They must be factually correct</a:t>
            </a:r>
          </a:p>
          <a:p>
            <a:r>
              <a:rPr lang="en-US" dirty="0" smtClean="0"/>
              <a:t>They should be written in clear language. Keep sentences short. They should not be ambiguous.</a:t>
            </a:r>
          </a:p>
          <a:p>
            <a:r>
              <a:rPr lang="en-US" dirty="0" smtClean="0"/>
              <a:t>Marks allocated to each question or part of question should be shown clearly.</a:t>
            </a:r>
          </a:p>
          <a:p>
            <a:r>
              <a:rPr lang="en-US" dirty="0" smtClean="0"/>
              <a:t>The number of marks allocated to questions or parts should reflect the amount of time required to answer.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for a question, or the context should be given first, before the question is posed.</a:t>
            </a:r>
          </a:p>
          <a:p>
            <a:r>
              <a:rPr lang="en-US" dirty="0" smtClean="0"/>
              <a:t>Answers to a question should not be given in another part of the assessment.</a:t>
            </a:r>
          </a:p>
          <a:p>
            <a:r>
              <a:rPr lang="en-US" dirty="0" smtClean="0"/>
              <a:t>If a question requires a certain number of answers or statements, this should be specified.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8080"/>
                </a:solidFill>
              </a:rPr>
              <a:t>Learning intentions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That a good examination is meaningful, fair and used to inform teaching</a:t>
            </a:r>
          </a:p>
          <a:p>
            <a:r>
              <a:rPr lang="en-US" dirty="0" smtClean="0"/>
              <a:t>That a good examination is derived from the curriculum content</a:t>
            </a:r>
          </a:p>
          <a:p>
            <a:r>
              <a:rPr lang="en-US" dirty="0" smtClean="0"/>
              <a:t>That a good examination provides a range of  question types  appropriate to different levels of thinking</a:t>
            </a:r>
          </a:p>
          <a:p>
            <a:r>
              <a:rPr lang="en-US" dirty="0" smtClean="0"/>
              <a:t>That a good examination is accompanied by a marking schedule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692151"/>
            <a:ext cx="7210425" cy="736586"/>
          </a:xfrm>
        </p:spPr>
        <p:txBody>
          <a:bodyPr/>
          <a:lstStyle/>
          <a:p>
            <a:r>
              <a:rPr lang="en-US" dirty="0" smtClean="0"/>
              <a:t>Putting the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105275"/>
          </a:xfrm>
        </p:spPr>
        <p:txBody>
          <a:bodyPr/>
          <a:lstStyle/>
          <a:p>
            <a:r>
              <a:rPr lang="en-US" dirty="0" smtClean="0"/>
              <a:t>Questions should contain a key verb which will direct the student’s answer. </a:t>
            </a:r>
          </a:p>
          <a:p>
            <a:r>
              <a:rPr lang="en-US" dirty="0" smtClean="0"/>
              <a:t>Students must understand what level of answer is required depending on the verb used, and need to be trained in interpreting exam questions accordingly.</a:t>
            </a:r>
          </a:p>
          <a:p>
            <a:r>
              <a:rPr lang="en-US" b="1" dirty="0" smtClean="0"/>
              <a:t>Examples:</a:t>
            </a:r>
            <a:r>
              <a:rPr lang="en-US" dirty="0" smtClean="0"/>
              <a:t> analyse, compare and contrast, define, state, describe, explain, discuss, list, mane, sketch, draw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7210425" cy="1027113"/>
          </a:xfrm>
        </p:spPr>
        <p:txBody>
          <a:bodyPr/>
          <a:lstStyle/>
          <a:p>
            <a:r>
              <a:rPr lang="en-US" dirty="0" smtClean="0"/>
              <a:t>Marking schedules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572560" cy="4105275"/>
          </a:xfrm>
        </p:spPr>
        <p:txBody>
          <a:bodyPr/>
          <a:lstStyle/>
          <a:p>
            <a:r>
              <a:rPr lang="en-US" dirty="0" smtClean="0"/>
              <a:t>The marking schedule for an examination should be written at the time the examination paper is prepared. It should show:</a:t>
            </a:r>
          </a:p>
          <a:p>
            <a:r>
              <a:rPr lang="en-US" dirty="0" smtClean="0"/>
              <a:t>The allocation of marks for each part of a question</a:t>
            </a:r>
          </a:p>
          <a:p>
            <a:r>
              <a:rPr lang="en-US" dirty="0" smtClean="0"/>
              <a:t>The main points required in a student’s answer and acceptable alternatives</a:t>
            </a:r>
          </a:p>
          <a:p>
            <a:r>
              <a:rPr lang="en-US" dirty="0" smtClean="0"/>
              <a:t>Show how marks relate to the main points in the answers and to the steps required in calculations</a:t>
            </a:r>
          </a:p>
          <a:p>
            <a:r>
              <a:rPr lang="en-US" dirty="0" smtClean="0"/>
              <a:t>It should be unambiguous enough to be used by another marker.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210425" cy="1027113"/>
          </a:xfrm>
        </p:spPr>
        <p:txBody>
          <a:bodyPr/>
          <a:lstStyle/>
          <a:p>
            <a:r>
              <a:rPr lang="en-US" dirty="0" smtClean="0"/>
              <a:t>Benchmarks and exemplars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142984"/>
            <a:ext cx="8786842" cy="4786346"/>
          </a:xfrm>
        </p:spPr>
        <p:txBody>
          <a:bodyPr/>
          <a:lstStyle/>
          <a:p>
            <a:r>
              <a:rPr lang="en-US" dirty="0" smtClean="0"/>
              <a:t>When using a marking schedule, markers will compare answers with descriptors or sets of criteria. These may not, however, adequately identify the standard of work required for a particular result.</a:t>
            </a:r>
          </a:p>
          <a:p>
            <a:r>
              <a:rPr lang="en-US" dirty="0" smtClean="0"/>
              <a:t>The best way to define a standard is to identify exemplars, benchmark answers that exemplify the standard of work required for each grade.</a:t>
            </a:r>
          </a:p>
          <a:p>
            <a:r>
              <a:rPr lang="en-US" dirty="0" smtClean="0"/>
              <a:t>When more than one marker is used, some form of moderation is needed. Exemplars are a useful tool in this respect.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210425" cy="1027113"/>
          </a:xfrm>
        </p:spPr>
        <p:txBody>
          <a:bodyPr/>
          <a:lstStyle/>
          <a:p>
            <a:r>
              <a:rPr lang="en-US" dirty="0" smtClean="0"/>
              <a:t>Proof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428736"/>
            <a:ext cx="8929718" cy="4714908"/>
          </a:xfrm>
        </p:spPr>
        <p:txBody>
          <a:bodyPr/>
          <a:lstStyle/>
          <a:p>
            <a:r>
              <a:rPr lang="en-US" dirty="0" smtClean="0"/>
              <a:t>Before submitting the paper for printing, check it yourself or have a colleague do this. Teachers who are not specialists in your subject will often notice if a question fails to make sense.</a:t>
            </a:r>
          </a:p>
          <a:p>
            <a:r>
              <a:rPr lang="en-US" dirty="0" smtClean="0"/>
              <a:t>Read each question through carefully for meaning – look for ambiguities, lack of clarity, incomplete information.</a:t>
            </a:r>
          </a:p>
          <a:p>
            <a:r>
              <a:rPr lang="en-US" dirty="0" smtClean="0"/>
              <a:t>Read the instructions</a:t>
            </a:r>
          </a:p>
          <a:p>
            <a:r>
              <a:rPr lang="en-US" dirty="0" smtClean="0"/>
              <a:t>Check each word for spelling</a:t>
            </a:r>
          </a:p>
          <a:p>
            <a:r>
              <a:rPr lang="en-US" dirty="0" smtClean="0"/>
              <a:t>Use a proof reading checklist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692151"/>
            <a:ext cx="7210425" cy="736586"/>
          </a:xfrm>
        </p:spPr>
        <p:txBody>
          <a:bodyPr/>
          <a:lstStyle/>
          <a:p>
            <a:r>
              <a:rPr lang="en-US" dirty="0" smtClean="0"/>
              <a:t>Homework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105275"/>
          </a:xfrm>
        </p:spPr>
        <p:txBody>
          <a:bodyPr/>
          <a:lstStyle/>
          <a:p>
            <a:r>
              <a:rPr lang="en-US" dirty="0" smtClean="0"/>
              <a:t>Proof read the assessment examples included in this slide show and make any necessary corrections.</a:t>
            </a:r>
          </a:p>
          <a:p>
            <a:r>
              <a:rPr lang="en-US" dirty="0" smtClean="0"/>
              <a:t>For each question, decide whether it meets the criteria for a good assessment. If not, rewrite the question so that it does.</a:t>
            </a:r>
          </a:p>
          <a:p>
            <a:r>
              <a:rPr lang="en-US" dirty="0" smtClean="0"/>
              <a:t>Devise an appropriate marking scheme for the questions which pertain to your curriculum area.</a:t>
            </a:r>
          </a:p>
          <a:p>
            <a:r>
              <a:rPr lang="en-US" dirty="0" smtClean="0"/>
              <a:t>Combine those questions into one assesment. Prepare an assessment matrix.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210425" cy="1027113"/>
          </a:xfrm>
        </p:spPr>
        <p:txBody>
          <a:bodyPr/>
          <a:lstStyle/>
          <a:p>
            <a:r>
              <a:rPr lang="en-US" dirty="0" smtClean="0"/>
              <a:t>Characteristics of a good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28670"/>
            <a:ext cx="8229600" cy="4105275"/>
          </a:xfrm>
        </p:spPr>
        <p:txBody>
          <a:bodyPr/>
          <a:lstStyle/>
          <a:p>
            <a:r>
              <a:rPr lang="en-US" dirty="0" smtClean="0"/>
              <a:t>Is a fair and valid assessment of students’ abilities in relation to the expected learning outcomes</a:t>
            </a:r>
          </a:p>
          <a:p>
            <a:r>
              <a:rPr lang="en-US" dirty="0" smtClean="0"/>
              <a:t>Gives students opportunity to show what they can do, rather than reveal what they cannot</a:t>
            </a:r>
          </a:p>
          <a:p>
            <a:r>
              <a:rPr lang="en-US" dirty="0" smtClean="0"/>
              <a:t>Adheres to any requirements specified in the course prescription</a:t>
            </a:r>
          </a:p>
          <a:p>
            <a:r>
              <a:rPr lang="en-US" dirty="0" smtClean="0"/>
              <a:t>Is clear, unambiguous and error-free</a:t>
            </a:r>
          </a:p>
          <a:p>
            <a:r>
              <a:rPr lang="en-US" dirty="0" smtClean="0"/>
              <a:t>Is balanced in terms of time allocation and mark allocation</a:t>
            </a:r>
          </a:p>
          <a:p>
            <a:r>
              <a:rPr lang="en-US" dirty="0" smtClean="0"/>
              <a:t>Is accompanied by a marking schedule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7210425" cy="1027113"/>
          </a:xfrm>
        </p:spPr>
        <p:txBody>
          <a:bodyPr/>
          <a:lstStyle/>
          <a:p>
            <a:r>
              <a:rPr lang="en-US" dirty="0" smtClean="0"/>
              <a:t>A good marking schedule: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105275"/>
          </a:xfrm>
        </p:spPr>
        <p:txBody>
          <a:bodyPr/>
          <a:lstStyle/>
          <a:p>
            <a:r>
              <a:rPr lang="en-US" dirty="0" smtClean="0"/>
              <a:t>Reflects the expected learning outcomes of the course prescription</a:t>
            </a:r>
          </a:p>
          <a:p>
            <a:r>
              <a:rPr lang="en-US" dirty="0" smtClean="0"/>
              <a:t>Gives the main points required in answers and acceptable alternatives</a:t>
            </a:r>
          </a:p>
          <a:p>
            <a:r>
              <a:rPr lang="en-US" dirty="0" smtClean="0"/>
              <a:t>Shows any calculations required</a:t>
            </a:r>
          </a:p>
          <a:p>
            <a:r>
              <a:rPr lang="en-US" dirty="0" smtClean="0"/>
              <a:t>Shows clearly how marks are allocated and what students need to do to earn these marks</a:t>
            </a:r>
          </a:p>
          <a:p>
            <a:r>
              <a:rPr lang="en-US" dirty="0" smtClean="0"/>
              <a:t>Assists the marker in making </a:t>
            </a:r>
            <a:r>
              <a:rPr lang="en-US" dirty="0" err="1" smtClean="0"/>
              <a:t>judgements</a:t>
            </a:r>
            <a:r>
              <a:rPr lang="en-US" dirty="0" smtClean="0"/>
              <a:t> on whether or not students’ answers will be awarded the specified marks.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Planning the examination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useful first step is to determine the structure of the paper. This may be done by drawing up a chart listing prescription topics and allocating marks for each question</a:t>
            </a:r>
          </a:p>
          <a:p>
            <a:r>
              <a:rPr lang="en-US" smtClean="0"/>
              <a:t>The QSSC cluster specifications are a good starting point for this at Grade 12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728" y="4572008"/>
          <a:ext cx="6096000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(a)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(b)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&amp; 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571481"/>
            <a:ext cx="7300906" cy="1000132"/>
          </a:xfrm>
        </p:spPr>
        <p:txBody>
          <a:bodyPr/>
          <a:lstStyle/>
          <a:p>
            <a:r>
              <a:rPr lang="en-US" dirty="0" smtClean="0"/>
              <a:t>For a major summative assessment, it can be useful to draw up a content matrix </a:t>
            </a:r>
            <a:r>
              <a:rPr lang="en-US" dirty="0" err="1" smtClean="0"/>
              <a:t>e.g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8" y="1714488"/>
          <a:ext cx="8786868" cy="4330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2705"/>
                <a:gridCol w="1475664"/>
                <a:gridCol w="670756"/>
                <a:gridCol w="670756"/>
                <a:gridCol w="737831"/>
                <a:gridCol w="737831"/>
                <a:gridCol w="670756"/>
                <a:gridCol w="536605"/>
                <a:gridCol w="603680"/>
                <a:gridCol w="1140284"/>
              </a:tblGrid>
              <a:tr h="6177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Question number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Total marks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61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Prescribed</a:t>
                      </a:r>
                      <a:r>
                        <a:rPr lang="en-US" baseline="0" dirty="0" smtClean="0"/>
                        <a:t> topic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Prescribed weighting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508467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508467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508467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12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508467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508467"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8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18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508467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questions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57224" y="1643050"/>
          <a:ext cx="7858180" cy="1714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4545"/>
                <a:gridCol w="1964545"/>
                <a:gridCol w="1964545"/>
                <a:gridCol w="1964545"/>
              </a:tblGrid>
              <a:tr h="92010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Question type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9441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Multiple choice </a:t>
                      </a:r>
                      <a:r>
                        <a:rPr lang="en-US" dirty="0" smtClean="0"/>
                        <a:t>(MCQ)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Short answer </a:t>
                      </a:r>
                      <a:r>
                        <a:rPr lang="en-US" dirty="0" smtClean="0"/>
                        <a:t>(structured)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Essay</a:t>
                      </a:r>
                      <a:r>
                        <a:rPr lang="en-US" dirty="0" smtClean="0"/>
                        <a:t> (long</a:t>
                      </a:r>
                      <a:r>
                        <a:rPr lang="en-US" baseline="0" dirty="0" smtClean="0"/>
                        <a:t> answer)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57224" y="3357562"/>
          <a:ext cx="7858180" cy="7057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4545"/>
                <a:gridCol w="1964545"/>
                <a:gridCol w="1964545"/>
                <a:gridCol w="1964545"/>
              </a:tblGrid>
              <a:tr h="70578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writing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Most difficult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easy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57224" y="4071942"/>
          <a:ext cx="7858180" cy="7057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4545"/>
                <a:gridCol w="1964545"/>
                <a:gridCol w="1964545"/>
                <a:gridCol w="1964545"/>
              </a:tblGrid>
              <a:tr h="70578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marking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easy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Most difficult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limitations of 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flexible and can be used to assess a variety of topics. Can yield useful diagnostic information (e.g. ICAS tests - International Competitions and Assessments for Schools) </a:t>
            </a:r>
          </a:p>
          <a:p>
            <a:r>
              <a:rPr lang="en-US" dirty="0" smtClean="0"/>
              <a:t>But: there is a guessing factor, it is difficult to write a sufficient number of plausible distractors (time consuming) and they are inappropriate for assessing the ability to organise and present information or ideas.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210425" cy="1027113"/>
          </a:xfrm>
        </p:spPr>
        <p:txBody>
          <a:bodyPr/>
          <a:lstStyle/>
          <a:p>
            <a:r>
              <a:rPr lang="en-US" dirty="0" smtClean="0"/>
              <a:t>Example of MCQ</a:t>
            </a:r>
            <a:endParaRPr 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857364"/>
            <a:ext cx="864396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1-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1-Oxygen occurs in the free state as a gas, to the extent of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.........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per cent by volume in the atmosphere</a:t>
            </a:r>
            <a:r>
              <a:rPr lang="en-US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a-21                                           b-23                             c-78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42873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Choose the suitable word(s):(__ marks)</a:t>
            </a:r>
            <a:r>
              <a:rPr lang="ar-QA" b="1" dirty="0" smtClean="0"/>
              <a:t>: </a:t>
            </a:r>
            <a:r>
              <a:rPr lang="en-US" dirty="0" smtClean="0"/>
              <a:t>Write your answers in the box </a:t>
            </a:r>
            <a:r>
              <a:rPr lang="en-US" sz="2000" dirty="0" smtClean="0"/>
              <a:t>below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3929066"/>
            <a:ext cx="87154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2 - The energy used in the Calvin cycle for the production of carbohydrate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molecules comes from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a. ATP and NADH       b. ATP only.     C. Co2     d. The Krebs cycle.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4282" y="3500438"/>
            <a:ext cx="87154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Choose the correct answer in the following :    ____ Marks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1026" grpId="0"/>
      <p:bldP spid="1027" grpId="0"/>
    </p:bldLst>
  </p:timing>
</p:sld>
</file>

<file path=ppt/theme/theme1.xml><?xml version="1.0" encoding="utf-8"?>
<a:theme xmlns:a="http://schemas.openxmlformats.org/drawingml/2006/main" name="MSET-PPT-Master">
  <a:themeElements>
    <a:clrScheme name="Presentation CC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resentation CCL">
      <a:majorFont>
        <a:latin typeface="Lucida Grande"/>
        <a:ea typeface="ヒラギノ角ゴ Pro W3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 CC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MSET-PPT-Master</Template>
  <TotalTime>283</TotalTime>
  <Words>1513</Words>
  <Application>Microsoft Office PowerPoint</Application>
  <PresentationFormat>On-screen Show (4:3)</PresentationFormat>
  <Paragraphs>212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MSET-PPT-Master</vt:lpstr>
      <vt:lpstr>Slide 1</vt:lpstr>
      <vt:lpstr>Learning intentions</vt:lpstr>
      <vt:lpstr>Characteristics of a good examination</vt:lpstr>
      <vt:lpstr>A good marking schedule:</vt:lpstr>
      <vt:lpstr>Planning the examination paper</vt:lpstr>
      <vt:lpstr>Slide 6</vt:lpstr>
      <vt:lpstr>Types of questions</vt:lpstr>
      <vt:lpstr>Advantages and limitations of MCQ</vt:lpstr>
      <vt:lpstr>Example of MCQ</vt:lpstr>
      <vt:lpstr>Slide 10</vt:lpstr>
      <vt:lpstr>Advantages and limitations of short answer questions</vt:lpstr>
      <vt:lpstr>Slide 12</vt:lpstr>
      <vt:lpstr>Slide 13</vt:lpstr>
      <vt:lpstr>Problem-solving questions</vt:lpstr>
      <vt:lpstr>Slide 15</vt:lpstr>
      <vt:lpstr>Open response questions (essays or paragraphs)</vt:lpstr>
      <vt:lpstr>Slide 17</vt:lpstr>
      <vt:lpstr>Writing examination questions:</vt:lpstr>
      <vt:lpstr>Slide 19</vt:lpstr>
      <vt:lpstr>Putting the question</vt:lpstr>
      <vt:lpstr>Marking schedules</vt:lpstr>
      <vt:lpstr>Benchmarks and exemplars</vt:lpstr>
      <vt:lpstr>Proof reading</vt:lpstr>
      <vt:lpstr>Homework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Multiserve Cognition Consulting Ltd</dc:creator>
  <cp:lastModifiedBy> </cp:lastModifiedBy>
  <cp:revision>55</cp:revision>
  <dcterms:created xsi:type="dcterms:W3CDTF">2008-10-27T05:16:44Z</dcterms:created>
  <dcterms:modified xsi:type="dcterms:W3CDTF">2009-01-07T04:25:17Z</dcterms:modified>
</cp:coreProperties>
</file>